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gif" ContentType="image/gi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0"/>
  </p:notesMasterIdLst>
  <p:sldIdLst>
    <p:sldId id="256" r:id="rId2"/>
    <p:sldId id="274" r:id="rId3"/>
    <p:sldId id="257" r:id="rId4"/>
    <p:sldId id="261" r:id="rId5"/>
    <p:sldId id="260" r:id="rId6"/>
    <p:sldId id="258" r:id="rId7"/>
    <p:sldId id="264" r:id="rId8"/>
    <p:sldId id="262" r:id="rId9"/>
    <p:sldId id="263" r:id="rId10"/>
    <p:sldId id="265" r:id="rId11"/>
    <p:sldId id="266" r:id="rId12"/>
    <p:sldId id="267" r:id="rId13"/>
    <p:sldId id="271" r:id="rId14"/>
    <p:sldId id="268" r:id="rId15"/>
    <p:sldId id="269" r:id="rId16"/>
    <p:sldId id="270" r:id="rId17"/>
    <p:sldId id="272" r:id="rId18"/>
    <p:sldId id="273"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4"/>
    <p:restoredTop sz="94631"/>
  </p:normalViewPr>
  <p:slideViewPr>
    <p:cSldViewPr snapToGrid="0" snapToObjects="1">
      <p:cViewPr>
        <p:scale>
          <a:sx n="100" d="100"/>
          <a:sy n="100" d="100"/>
        </p:scale>
        <p:origin x="144"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notesMaster" Target="notesMasters/notesMaster1.xml"/><Relationship Id="rId21" Type="http://schemas.openxmlformats.org/officeDocument/2006/relationships/presProps" Target="presProps.xml"/><Relationship Id="rId22" Type="http://schemas.openxmlformats.org/officeDocument/2006/relationships/viewProps" Target="viewProps.xml"/><Relationship Id="rId23" Type="http://schemas.openxmlformats.org/officeDocument/2006/relationships/theme" Target="theme/theme1.xml"/><Relationship Id="rId24"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E432304-2573-7040-98B7-4501069E8E85}" type="datetimeFigureOut">
              <a:rPr lang="en-US" smtClean="0"/>
              <a:t>11/28/16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8940028-9F64-CA45-B7EE-8559B4272DA4}" type="slidenum">
              <a:rPr lang="en-US" smtClean="0"/>
              <a:t>‹#›</a:t>
            </a:fld>
            <a:endParaRPr lang="en-US"/>
          </a:p>
        </p:txBody>
      </p:sp>
    </p:spTree>
    <p:extLst>
      <p:ext uri="{BB962C8B-B14F-4D97-AF65-F5344CB8AC3E}">
        <p14:creationId xmlns:p14="http://schemas.microsoft.com/office/powerpoint/2010/main" val="16101207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 http://</a:t>
            </a:r>
            <a:r>
              <a:rPr lang="en-US" dirty="0" err="1" smtClean="0"/>
              <a:t>bigpixel.ucsd.edu</a:t>
            </a:r>
            <a:r>
              <a:rPr lang="en-US" dirty="0" smtClean="0"/>
              <a:t>/</a:t>
            </a:r>
            <a:endParaRPr lang="en-US" dirty="0"/>
          </a:p>
        </p:txBody>
      </p:sp>
      <p:sp>
        <p:nvSpPr>
          <p:cNvPr id="4" name="Slide Number Placeholder 3"/>
          <p:cNvSpPr>
            <a:spLocks noGrp="1"/>
          </p:cNvSpPr>
          <p:nvPr>
            <p:ph type="sldNum" sz="quarter" idx="10"/>
          </p:nvPr>
        </p:nvSpPr>
        <p:spPr/>
        <p:txBody>
          <a:bodyPr/>
          <a:lstStyle/>
          <a:p>
            <a:fld id="{28940028-9F64-CA45-B7EE-8559B4272DA4}" type="slidenum">
              <a:rPr lang="en-US" smtClean="0"/>
              <a:t>3</a:t>
            </a:fld>
            <a:endParaRPr lang="en-US"/>
          </a:p>
        </p:txBody>
      </p:sp>
    </p:spTree>
    <p:extLst>
      <p:ext uri="{BB962C8B-B14F-4D97-AF65-F5344CB8AC3E}">
        <p14:creationId xmlns:p14="http://schemas.microsoft.com/office/powerpoint/2010/main" val="7916989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8940028-9F64-CA45-B7EE-8559B4272DA4}" type="slidenum">
              <a:rPr lang="en-US" smtClean="0"/>
              <a:t>7</a:t>
            </a:fld>
            <a:endParaRPr lang="en-US"/>
          </a:p>
        </p:txBody>
      </p:sp>
    </p:spTree>
    <p:extLst>
      <p:ext uri="{BB962C8B-B14F-4D97-AF65-F5344CB8AC3E}">
        <p14:creationId xmlns:p14="http://schemas.microsoft.com/office/powerpoint/2010/main" val="5223593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smtClean="0"/>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dirty="0"/>
              <a:t>11/28/16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11/28/16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smtClean="0"/>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11/28/16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smtClean="0"/>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smtClean="0"/>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11/28/16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11/28/16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11/28/16</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11/28/16</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11/28/16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11/28/16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3"/>
          <p:cNvSpPr>
            <a:spLocks noGrp="1"/>
          </p:cNvSpPr>
          <p:nvPr>
            <p:ph type="dt" sz="half" idx="10"/>
          </p:nvPr>
        </p:nvSpPr>
        <p:spPr/>
        <p:txBody>
          <a:bodyPr/>
          <a:lstStyle/>
          <a:p>
            <a:fld id="{4509A250-FF31-4206-8172-F9D3106AACB1}" type="datetimeFigureOut">
              <a:rPr lang="en-US" dirty="0"/>
              <a:t>11/28/16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796027F-7875-4030-9381-8BD8C4F21935}" type="datetimeFigureOut">
              <a:rPr lang="en-US" dirty="0"/>
              <a:t>11/28/16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9796027F-7875-4030-9381-8BD8C4F21935}" type="datetimeFigureOut">
              <a:rPr lang="en-US" dirty="0"/>
              <a:t>11/28/16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9796027F-7875-4030-9381-8BD8C4F21935}" type="datetimeFigureOut">
              <a:rPr lang="en-US" dirty="0"/>
              <a:t>11/28/16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7" name="Date Placeholder 2"/>
          <p:cNvSpPr>
            <a:spLocks noGrp="1"/>
          </p:cNvSpPr>
          <p:nvPr>
            <p:ph type="dt" sz="half" idx="10"/>
          </p:nvPr>
        </p:nvSpPr>
        <p:spPr/>
        <p:txBody>
          <a:bodyPr/>
          <a:lstStyle/>
          <a:p>
            <a:fld id="{4509A250-FF31-4206-8172-F9D3106AACB1}" type="datetimeFigureOut">
              <a:rPr lang="en-US" dirty="0"/>
              <a:t>11/28/16</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509A250-FF31-4206-8172-F9D3106AACB1}" type="datetimeFigureOut">
              <a:rPr lang="en-US" dirty="0"/>
              <a:t>11/28/16</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7" name="Date Placeholder 4"/>
          <p:cNvSpPr>
            <a:spLocks noGrp="1"/>
          </p:cNvSpPr>
          <p:nvPr>
            <p:ph type="dt" sz="half" idx="10"/>
          </p:nvPr>
        </p:nvSpPr>
        <p:spPr/>
        <p:txBody>
          <a:bodyPr/>
          <a:lstStyle/>
          <a:p>
            <a:fld id="{4509A250-FF31-4206-8172-F9D3106AACB1}" type="datetimeFigureOut">
              <a:rPr lang="en-US" dirty="0"/>
              <a:t>11/28/16</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11/28/16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image" Target="../media/image3.png"/><Relationship Id="rId21" Type="http://schemas.openxmlformats.org/officeDocument/2006/relationships/image" Target="../media/image4.png"/><Relationship Id="rId22" Type="http://schemas.openxmlformats.org/officeDocument/2006/relationships/image" Target="../media/image5.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theme" Target="../theme/theme1.xml"/><Relationship Id="rId19"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smtClean="0"/>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AAD347D-5ACD-4C99-B74B-A9C85AD731AF}" type="datetimeFigureOut">
              <a:rPr lang="en-US" dirty="0"/>
              <a:t>11/28/16</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02111984F565}" type="slidenum">
              <a:rPr lang="en-US" dirty="0"/>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64" r:id="rId12"/>
    <p:sldLayoutId id="2147483662" r:id="rId13"/>
    <p:sldLayoutId id="2147483669" r:id="rId14"/>
    <p:sldLayoutId id="2147483670" r:id="rId15"/>
    <p:sldLayoutId id="2147483658" r:id="rId16"/>
    <p:sldLayoutId id="2147483659"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 Id="rId3" Type="http://schemas.openxmlformats.org/officeDocument/2006/relationships/image" Target="../media/image7.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gi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4000" dirty="0">
                <a:solidFill>
                  <a:schemeClr val="accent3">
                    <a:lumMod val="60000"/>
                    <a:lumOff val="40000"/>
                  </a:schemeClr>
                </a:solidFill>
                <a:latin typeface="Apple Chancery" charset="0"/>
                <a:ea typeface="Apple Chancery" charset="0"/>
                <a:cs typeface="Apple Chancery" charset="0"/>
              </a:rPr>
              <a:t>Big Pixel Initiative develops Remote Sensing Analysis to help map Global </a:t>
            </a:r>
            <a:r>
              <a:rPr lang="en-US" sz="4000" dirty="0" smtClean="0">
                <a:solidFill>
                  <a:schemeClr val="accent3">
                    <a:lumMod val="60000"/>
                    <a:lumOff val="40000"/>
                  </a:schemeClr>
                </a:solidFill>
                <a:latin typeface="Apple Chancery" charset="0"/>
                <a:ea typeface="Apple Chancery" charset="0"/>
                <a:cs typeface="Apple Chancery" charset="0"/>
              </a:rPr>
              <a:t>Urbanization</a:t>
            </a:r>
            <a:endParaRPr lang="en-US" sz="4800" dirty="0">
              <a:latin typeface="Apple Chancery" charset="0"/>
              <a:ea typeface="Apple Chancery" charset="0"/>
              <a:cs typeface="Apple Chancery" charset="0"/>
            </a:endParaRPr>
          </a:p>
        </p:txBody>
      </p:sp>
      <p:sp>
        <p:nvSpPr>
          <p:cNvPr id="3" name="Subtitle 2"/>
          <p:cNvSpPr>
            <a:spLocks noGrp="1"/>
          </p:cNvSpPr>
          <p:nvPr>
            <p:ph type="subTitle" idx="1"/>
          </p:nvPr>
        </p:nvSpPr>
        <p:spPr/>
        <p:txBody>
          <a:bodyPr/>
          <a:lstStyle/>
          <a:p>
            <a:r>
              <a:rPr lang="en-US" dirty="0" smtClean="0">
                <a:solidFill>
                  <a:schemeClr val="accent1">
                    <a:lumMod val="60000"/>
                    <a:lumOff val="40000"/>
                  </a:schemeClr>
                </a:solidFill>
              </a:rPr>
              <a:t>Yash Choudhary</a:t>
            </a:r>
          </a:p>
          <a:p>
            <a:r>
              <a:rPr lang="en-US" dirty="0" smtClean="0">
                <a:solidFill>
                  <a:schemeClr val="accent1">
                    <a:lumMod val="60000"/>
                    <a:lumOff val="40000"/>
                  </a:schemeClr>
                </a:solidFill>
              </a:rPr>
              <a:t>704630134</a:t>
            </a:r>
          </a:p>
          <a:p>
            <a:endParaRPr lang="en-US" dirty="0">
              <a:solidFill>
                <a:schemeClr val="bg1">
                  <a:lumMod val="95000"/>
                  <a:lumOff val="5000"/>
                </a:schemeClr>
              </a:solidFill>
            </a:endParaRPr>
          </a:p>
        </p:txBody>
      </p:sp>
      <p:sp>
        <p:nvSpPr>
          <p:cNvPr id="4" name="Rectangle 3"/>
          <p:cNvSpPr/>
          <p:nvPr/>
        </p:nvSpPr>
        <p:spPr>
          <a:xfrm>
            <a:off x="5971607" y="3244334"/>
            <a:ext cx="248786" cy="369332"/>
          </a:xfrm>
          <a:prstGeom prst="rect">
            <a:avLst/>
          </a:prstGeom>
        </p:spPr>
        <p:txBody>
          <a:bodyPr wrap="none">
            <a:spAutoFit/>
          </a:bodyPr>
          <a:lstStyle/>
          <a:p>
            <a:r>
              <a:rPr lang="en-US" dirty="0"/>
              <a:t> </a:t>
            </a:r>
          </a:p>
        </p:txBody>
      </p:sp>
    </p:spTree>
    <p:extLst>
      <p:ext uri="{BB962C8B-B14F-4D97-AF65-F5344CB8AC3E}">
        <p14:creationId xmlns:p14="http://schemas.microsoft.com/office/powerpoint/2010/main" val="180428938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13417" y="1516724"/>
            <a:ext cx="5697676" cy="4716686"/>
          </a:xfrm>
        </p:spPr>
      </p:pic>
    </p:spTree>
    <p:extLst>
      <p:ext uri="{BB962C8B-B14F-4D97-AF65-F5344CB8AC3E}">
        <p14:creationId xmlns:p14="http://schemas.microsoft.com/office/powerpoint/2010/main" val="114719869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2. Analysis using GEE</a:t>
            </a:r>
            <a:endParaRPr lang="en-US" dirty="0"/>
          </a:p>
        </p:txBody>
      </p:sp>
      <p:sp>
        <p:nvSpPr>
          <p:cNvPr id="3" name="Content Placeholder 2"/>
          <p:cNvSpPr>
            <a:spLocks noGrp="1"/>
          </p:cNvSpPr>
          <p:nvPr>
            <p:ph idx="1"/>
          </p:nvPr>
        </p:nvSpPr>
        <p:spPr/>
        <p:txBody>
          <a:bodyPr>
            <a:normAutofit/>
          </a:bodyPr>
          <a:lstStyle/>
          <a:p>
            <a:r>
              <a:rPr lang="en-US" sz="1600" dirty="0" smtClean="0"/>
              <a:t>Once the map is divided into polygons, we need to analyze and classify the polygons.</a:t>
            </a:r>
          </a:p>
          <a:p>
            <a:r>
              <a:rPr lang="en-US" sz="1600" dirty="0" smtClean="0"/>
              <a:t>The GEE has classifiers which help to classify land as BU or NBU</a:t>
            </a:r>
            <a:r>
              <a:rPr lang="en-US" sz="1600" dirty="0"/>
              <a:t> </a:t>
            </a:r>
            <a:r>
              <a:rPr lang="en-US" sz="1600" dirty="0" smtClean="0"/>
              <a:t>based on the data that was used to “train” the classifiers. </a:t>
            </a:r>
          </a:p>
          <a:p>
            <a:r>
              <a:rPr lang="en-US" sz="1600" dirty="0" smtClean="0"/>
              <a:t>First</a:t>
            </a:r>
            <a:r>
              <a:rPr lang="en-US" sz="1600" dirty="0"/>
              <a:t>, we overlay the labeled polygons </a:t>
            </a:r>
            <a:r>
              <a:rPr lang="en-US" sz="1600" dirty="0" smtClean="0"/>
              <a:t>as </a:t>
            </a:r>
            <a:r>
              <a:rPr lang="en-US" sz="1600" dirty="0"/>
              <a:t>the input. We collect all </a:t>
            </a:r>
            <a:r>
              <a:rPr lang="en-US" sz="1600" dirty="0" err="1" smtClean="0"/>
              <a:t>LandSat</a:t>
            </a:r>
            <a:r>
              <a:rPr lang="en-US" sz="1600" dirty="0" smtClean="0"/>
              <a:t> (satellite) </a:t>
            </a:r>
            <a:r>
              <a:rPr lang="en-US" sz="1600" dirty="0"/>
              <a:t>pixels within the regions of these </a:t>
            </a:r>
            <a:r>
              <a:rPr lang="en-US" sz="1600" dirty="0" smtClean="0"/>
              <a:t>polygons. These </a:t>
            </a:r>
            <a:r>
              <a:rPr lang="en-US" sz="1600" dirty="0"/>
              <a:t>variables are the input for the </a:t>
            </a:r>
            <a:r>
              <a:rPr lang="en-US" sz="1600" dirty="0" smtClean="0"/>
              <a:t>classifiers. </a:t>
            </a:r>
          </a:p>
          <a:p>
            <a:r>
              <a:rPr lang="en-US" sz="1600" dirty="0" smtClean="0"/>
              <a:t>Thus, the </a:t>
            </a:r>
            <a:r>
              <a:rPr lang="en-US" sz="1600" dirty="0" err="1" smtClean="0"/>
              <a:t>LandSat</a:t>
            </a:r>
            <a:r>
              <a:rPr lang="en-US" sz="1600" dirty="0" smtClean="0"/>
              <a:t> data trains the classifiers and it can then accordingly set the polygons as BU or NBU.</a:t>
            </a:r>
          </a:p>
          <a:p>
            <a:r>
              <a:rPr lang="en-US" sz="1600" dirty="0"/>
              <a:t>We use </a:t>
            </a:r>
            <a:r>
              <a:rPr lang="en-US" sz="1600" dirty="0" smtClean="0"/>
              <a:t>this set </a:t>
            </a:r>
            <a:r>
              <a:rPr lang="en-US" sz="1600" dirty="0"/>
              <a:t>to train, test and evaluate the performance of the classifiers.</a:t>
            </a:r>
          </a:p>
        </p:txBody>
      </p:sp>
    </p:spTree>
    <p:extLst>
      <p:ext uri="{BB962C8B-B14F-4D97-AF65-F5344CB8AC3E}">
        <p14:creationId xmlns:p14="http://schemas.microsoft.com/office/powerpoint/2010/main" val="9817251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3. Training the Classifiers</a:t>
            </a:r>
            <a:endParaRPr lang="en-US" dirty="0"/>
          </a:p>
        </p:txBody>
      </p:sp>
      <p:sp>
        <p:nvSpPr>
          <p:cNvPr id="3" name="Content Placeholder 2"/>
          <p:cNvSpPr>
            <a:spLocks noGrp="1"/>
          </p:cNvSpPr>
          <p:nvPr>
            <p:ph idx="1"/>
          </p:nvPr>
        </p:nvSpPr>
        <p:spPr/>
        <p:txBody>
          <a:bodyPr>
            <a:normAutofit/>
          </a:bodyPr>
          <a:lstStyle/>
          <a:p>
            <a:r>
              <a:rPr lang="en-US" sz="1600" dirty="0"/>
              <a:t>The performance or the accuracy of a classifier refers to the probability that it will correctly classify a random set of </a:t>
            </a:r>
            <a:r>
              <a:rPr lang="en-US" sz="1600" dirty="0" smtClean="0"/>
              <a:t>examples.</a:t>
            </a:r>
          </a:p>
          <a:p>
            <a:r>
              <a:rPr lang="en-US" sz="1600" dirty="0" smtClean="0"/>
              <a:t>To achieve a good “fair” accuracy, the data being tested on the classifier should be separated from the data being used to train the classifier.  </a:t>
            </a:r>
          </a:p>
          <a:p>
            <a:r>
              <a:rPr lang="en-US" sz="1600" dirty="0" smtClean="0"/>
              <a:t>Thus to train the classifier a </a:t>
            </a:r>
            <a:r>
              <a:rPr lang="en-US" sz="1600" u="sng" dirty="0" smtClean="0"/>
              <a:t>k-fold cross validation procedure </a:t>
            </a:r>
            <a:r>
              <a:rPr lang="en-US" sz="1600" dirty="0" smtClean="0"/>
              <a:t>is used. Thus, in each of the test examples, one of the folds is left out as the ‘test’ fold and the remaining k-1 folds are used as the training folds. </a:t>
            </a:r>
          </a:p>
          <a:p>
            <a:endParaRPr lang="en-US" sz="1600" dirty="0"/>
          </a:p>
        </p:txBody>
      </p:sp>
    </p:spTree>
    <p:extLst>
      <p:ext uri="{BB962C8B-B14F-4D97-AF65-F5344CB8AC3E}">
        <p14:creationId xmlns:p14="http://schemas.microsoft.com/office/powerpoint/2010/main" val="63572532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66262" y="1853248"/>
            <a:ext cx="6307392" cy="4395152"/>
          </a:xfrm>
        </p:spPr>
      </p:pic>
    </p:spTree>
    <p:extLst>
      <p:ext uri="{BB962C8B-B14F-4D97-AF65-F5344CB8AC3E}">
        <p14:creationId xmlns:p14="http://schemas.microsoft.com/office/powerpoint/2010/main" val="18704649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a:t>
            </a:r>
            <a:r>
              <a:rPr lang="en-US" dirty="0" smtClean="0"/>
              <a:t>. Mapping the Classification </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973372" y="1278129"/>
            <a:ext cx="3799028" cy="4970271"/>
          </a:xfrm>
        </p:spPr>
      </p:pic>
    </p:spTree>
    <p:extLst>
      <p:ext uri="{BB962C8B-B14F-4D97-AF65-F5344CB8AC3E}">
        <p14:creationId xmlns:p14="http://schemas.microsoft.com/office/powerpoint/2010/main" val="140292330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5. Mapping trend across time</a:t>
            </a:r>
            <a:endParaRPr lang="en-US" dirty="0"/>
          </a:p>
        </p:txBody>
      </p:sp>
      <p:sp>
        <p:nvSpPr>
          <p:cNvPr id="3" name="Content Placeholder 2"/>
          <p:cNvSpPr>
            <a:spLocks noGrp="1"/>
          </p:cNvSpPr>
          <p:nvPr>
            <p:ph idx="1"/>
          </p:nvPr>
        </p:nvSpPr>
        <p:spPr/>
        <p:txBody>
          <a:bodyPr>
            <a:normAutofit/>
          </a:bodyPr>
          <a:lstStyle/>
          <a:p>
            <a:r>
              <a:rPr lang="en-US" sz="1600" dirty="0" smtClean="0"/>
              <a:t>The classifier can be used to map urban areas over a span of time. For comparing 2014 landscape to 2000 landscape:</a:t>
            </a:r>
          </a:p>
          <a:p>
            <a:r>
              <a:rPr lang="en-US" sz="1600" dirty="0" smtClean="0"/>
              <a:t>1. We first train the classifier by inputting imagery from </a:t>
            </a:r>
            <a:r>
              <a:rPr lang="en-US" sz="1600" dirty="0" err="1" smtClean="0"/>
              <a:t>LandSat</a:t>
            </a:r>
            <a:r>
              <a:rPr lang="en-US" sz="1600" dirty="0" smtClean="0"/>
              <a:t> filtered to 2014. </a:t>
            </a:r>
          </a:p>
          <a:p>
            <a:r>
              <a:rPr lang="en-US" sz="1600" dirty="0" smtClean="0"/>
              <a:t>2. Next, we run the classifier to map the urban areas in 2000 ( based on </a:t>
            </a:r>
            <a:r>
              <a:rPr lang="en-US" sz="1600" dirty="0" err="1" smtClean="0"/>
              <a:t>Lansat</a:t>
            </a:r>
            <a:r>
              <a:rPr lang="en-US" sz="1600" dirty="0" smtClean="0"/>
              <a:t> filtered to 2000 ). </a:t>
            </a:r>
          </a:p>
          <a:p>
            <a:r>
              <a:rPr lang="en-US" sz="1600" dirty="0" smtClean="0"/>
              <a:t>Since the classifier had ‘learnt’ the landscape of the 2014 imagery, it divided the polygons and labeled then BU/NBU almost accurately for the 2000 imagery. </a:t>
            </a:r>
            <a:endParaRPr lang="en-US" sz="1600" dirty="0"/>
          </a:p>
        </p:txBody>
      </p:sp>
    </p:spTree>
    <p:extLst>
      <p:ext uri="{BB962C8B-B14F-4D97-AF65-F5344CB8AC3E}">
        <p14:creationId xmlns:p14="http://schemas.microsoft.com/office/powerpoint/2010/main" val="89392096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92300" y="1853248"/>
            <a:ext cx="7298335" cy="4195762"/>
          </a:xfrm>
        </p:spPr>
      </p:pic>
    </p:spTree>
    <p:extLst>
      <p:ext uri="{BB962C8B-B14F-4D97-AF65-F5344CB8AC3E}">
        <p14:creationId xmlns:p14="http://schemas.microsoft.com/office/powerpoint/2010/main" val="210795577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1600" dirty="0" smtClean="0">
                <a:latin typeface="+mn-lt"/>
              </a:rPr>
              <a:t>Here we compare the classification between the classifiers of GEE and </a:t>
            </a:r>
            <a:r>
              <a:rPr lang="en-US" sz="1600" dirty="0" err="1" smtClean="0">
                <a:latin typeface="+mn-lt"/>
              </a:rPr>
              <a:t>WorldPop</a:t>
            </a:r>
            <a:r>
              <a:rPr lang="en-US" sz="1600" dirty="0" smtClean="0">
                <a:latin typeface="+mn-lt"/>
              </a:rPr>
              <a:t>. </a:t>
            </a:r>
            <a:br>
              <a:rPr lang="en-US" sz="1600" dirty="0" smtClean="0">
                <a:latin typeface="+mn-lt"/>
              </a:rPr>
            </a:br>
            <a:r>
              <a:rPr lang="en-US" sz="1600" dirty="0" smtClean="0">
                <a:latin typeface="+mn-lt"/>
              </a:rPr>
              <a:t>As we can see </a:t>
            </a:r>
            <a:r>
              <a:rPr lang="en-US" sz="1600" dirty="0" err="1" smtClean="0">
                <a:latin typeface="+mn-lt"/>
              </a:rPr>
              <a:t>WorldPop</a:t>
            </a:r>
            <a:r>
              <a:rPr lang="en-US" sz="1600" dirty="0" smtClean="0">
                <a:latin typeface="+mn-lt"/>
              </a:rPr>
              <a:t> shows only the population based on the area, whereas the classifiers give us a clear idea about if it is a BU or NBU, and how many people are distributed in the BU. Thus, classifiers are more beneficial to use when we want to map Urbanization. </a:t>
            </a:r>
            <a:endParaRPr lang="en-US" sz="1600" dirty="0">
              <a:latin typeface="+mn-lt"/>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729550" y="1735345"/>
            <a:ext cx="4017450" cy="4562313"/>
          </a:xfrm>
        </p:spPr>
      </p:pic>
    </p:spTree>
    <p:extLst>
      <p:ext uri="{BB962C8B-B14F-4D97-AF65-F5344CB8AC3E}">
        <p14:creationId xmlns:p14="http://schemas.microsoft.com/office/powerpoint/2010/main" val="210612533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a:t>
            </a:r>
            <a:endParaRPr lang="en-US" dirty="0"/>
          </a:p>
        </p:txBody>
      </p:sp>
      <p:sp>
        <p:nvSpPr>
          <p:cNvPr id="3" name="Content Placeholder 2"/>
          <p:cNvSpPr>
            <a:spLocks noGrp="1"/>
          </p:cNvSpPr>
          <p:nvPr>
            <p:ph idx="1"/>
          </p:nvPr>
        </p:nvSpPr>
        <p:spPr/>
        <p:txBody>
          <a:bodyPr>
            <a:normAutofit/>
          </a:bodyPr>
          <a:lstStyle/>
          <a:p>
            <a:r>
              <a:rPr lang="en-US" sz="1600" dirty="0"/>
              <a:t>The increasing </a:t>
            </a:r>
            <a:r>
              <a:rPr lang="en-US" sz="1600" u="sng" dirty="0"/>
              <a:t>availability of satellite imagery at different spatial and temporal resolutions </a:t>
            </a:r>
            <a:r>
              <a:rPr lang="en-US" sz="1600" u="sng" dirty="0" smtClean="0"/>
              <a:t> </a:t>
            </a:r>
            <a:r>
              <a:rPr lang="en-US" sz="1600" u="sng" smtClean="0"/>
              <a:t>and </a:t>
            </a:r>
            <a:r>
              <a:rPr lang="en-US" sz="1600" smtClean="0"/>
              <a:t>GEE has </a:t>
            </a:r>
            <a:r>
              <a:rPr lang="en-US" sz="1600" dirty="0"/>
              <a:t>shifted urban research towards the use of digital, multispectral images and the development of remote-sensing image classification methods designed to capture urban land features, such as non-vegetative, human-constructed elements</a:t>
            </a:r>
          </a:p>
          <a:p>
            <a:r>
              <a:rPr lang="en-US" sz="1600" dirty="0" smtClean="0"/>
              <a:t>Incorporating </a:t>
            </a:r>
            <a:r>
              <a:rPr lang="en-US" sz="1600" dirty="0"/>
              <a:t>nighttime-light data, socio-economic variables, and physical/geographical characteristics to satellite imagery may offer opportunities to improve the accuracy rate of classifiers. Further extensions to our approach may also include the application of learning algorithms and evaluation with various tuning parameters of the classifiers</a:t>
            </a:r>
            <a:r>
              <a:rPr lang="en-US" sz="1600" dirty="0" smtClean="0"/>
              <a:t>.</a:t>
            </a:r>
          </a:p>
          <a:p>
            <a:endParaRPr lang="en-US" sz="1600" dirty="0" smtClean="0"/>
          </a:p>
          <a:p>
            <a:endParaRPr lang="en-US" sz="1600" dirty="0"/>
          </a:p>
        </p:txBody>
      </p:sp>
    </p:spTree>
    <p:extLst>
      <p:ext uri="{BB962C8B-B14F-4D97-AF65-F5344CB8AC3E}">
        <p14:creationId xmlns:p14="http://schemas.microsoft.com/office/powerpoint/2010/main" val="659343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 </a:t>
            </a:r>
            <a:endParaRPr lang="en-US" dirty="0"/>
          </a:p>
        </p:txBody>
      </p:sp>
      <p:sp>
        <p:nvSpPr>
          <p:cNvPr id="3" name="Content Placeholder 2"/>
          <p:cNvSpPr>
            <a:spLocks noGrp="1"/>
          </p:cNvSpPr>
          <p:nvPr>
            <p:ph idx="1"/>
          </p:nvPr>
        </p:nvSpPr>
        <p:spPr/>
        <p:txBody>
          <a:bodyPr/>
          <a:lstStyle/>
          <a:p>
            <a:r>
              <a:rPr lang="en-US" dirty="0" smtClean="0"/>
              <a:t>Describing the fundamentals: What is Big Pixel Foundation? Why map Urbanization?</a:t>
            </a:r>
          </a:p>
          <a:p>
            <a:r>
              <a:rPr lang="en-US" dirty="0" smtClean="0"/>
              <a:t>How do we go about mapping Urbanization? </a:t>
            </a:r>
          </a:p>
          <a:p>
            <a:r>
              <a:rPr lang="en-US" dirty="0" smtClean="0"/>
              <a:t>Technical details followed by Big Pixel Foundation to carry out an efficient classification. </a:t>
            </a:r>
          </a:p>
          <a:p>
            <a:endParaRPr lang="en-US" dirty="0"/>
          </a:p>
        </p:txBody>
      </p:sp>
    </p:spTree>
    <p:extLst>
      <p:ext uri="{BB962C8B-B14F-4D97-AF65-F5344CB8AC3E}">
        <p14:creationId xmlns:p14="http://schemas.microsoft.com/office/powerpoint/2010/main" val="18667144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the BIG PIXEL 				 INITIATIVE?</a:t>
            </a:r>
            <a:endParaRPr lang="en-US" dirty="0"/>
          </a:p>
        </p:txBody>
      </p:sp>
      <p:sp>
        <p:nvSpPr>
          <p:cNvPr id="3" name="Content Placeholder 2"/>
          <p:cNvSpPr>
            <a:spLocks noGrp="1"/>
          </p:cNvSpPr>
          <p:nvPr>
            <p:ph idx="1"/>
          </p:nvPr>
        </p:nvSpPr>
        <p:spPr/>
        <p:txBody>
          <a:bodyPr/>
          <a:lstStyle/>
          <a:p>
            <a:r>
              <a:rPr lang="en-US" b="1" dirty="0" smtClean="0"/>
              <a:t>“The </a:t>
            </a:r>
            <a:r>
              <a:rPr lang="en-US" b="1" dirty="0"/>
              <a:t>Big Pixel Initiative is developing geospatial capacity to address our world’s greatest challenges at scale. Founded in partnership at UC San Diego’s Qualcomm Institute (Qi) and the School of Global Policy and Strategy, we have partnered with the </a:t>
            </a:r>
            <a:r>
              <a:rPr lang="en-US" b="1" dirty="0" err="1"/>
              <a:t>DigitalGlobe</a:t>
            </a:r>
            <a:r>
              <a:rPr lang="en-US" b="1" dirty="0"/>
              <a:t> Foundation to grow a living, learning laboratory related to everything spatial, to investigate and design best practices in </a:t>
            </a:r>
            <a:r>
              <a:rPr lang="en-US" b="1" dirty="0">
                <a:solidFill>
                  <a:schemeClr val="accent3">
                    <a:lumMod val="75000"/>
                  </a:schemeClr>
                </a:solidFill>
              </a:rPr>
              <a:t>geospatial data visualization</a:t>
            </a:r>
            <a:r>
              <a:rPr lang="en-US" b="1" dirty="0"/>
              <a:t>, user experience interfaces, and design techniques for </a:t>
            </a:r>
            <a:r>
              <a:rPr lang="en-US" b="1" dirty="0" smtClean="0"/>
              <a:t>scientific discovery </a:t>
            </a:r>
            <a:r>
              <a:rPr lang="en-US" b="1" dirty="0"/>
              <a:t>and decision-making</a:t>
            </a:r>
            <a:r>
              <a:rPr lang="en-US" b="1" dirty="0" smtClean="0"/>
              <a:t>.”[1]</a:t>
            </a:r>
          </a:p>
          <a:p>
            <a:r>
              <a:rPr lang="en-US" b="1" dirty="0" smtClean="0"/>
              <a:t>Geospatial data visualization is the process of analyzing geo spatial data through the use of interactive visualization(Like Google Earth, Earth Browser) and drawing conclusions about economic, biodiversity and other fields. </a:t>
            </a:r>
            <a:endParaRPr lang="en-US" dirty="0"/>
          </a:p>
        </p:txBody>
      </p:sp>
    </p:spTree>
    <p:extLst>
      <p:ext uri="{BB962C8B-B14F-4D97-AF65-F5344CB8AC3E}">
        <p14:creationId xmlns:p14="http://schemas.microsoft.com/office/powerpoint/2010/main" val="199889881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Remote Sensing Analysis?</a:t>
            </a:r>
            <a:endParaRPr lang="en-US" dirty="0"/>
          </a:p>
        </p:txBody>
      </p:sp>
      <p:sp>
        <p:nvSpPr>
          <p:cNvPr id="3" name="Content Placeholder 2"/>
          <p:cNvSpPr>
            <a:spLocks noGrp="1"/>
          </p:cNvSpPr>
          <p:nvPr>
            <p:ph idx="1"/>
          </p:nvPr>
        </p:nvSpPr>
        <p:spPr/>
        <p:txBody>
          <a:bodyPr/>
          <a:lstStyle/>
          <a:p>
            <a:r>
              <a:rPr lang="en-US" dirty="0" smtClean="0"/>
              <a:t>“Remote </a:t>
            </a:r>
            <a:r>
              <a:rPr lang="en-US" dirty="0"/>
              <a:t>sensing refers to technologies for gathering visual information or other data about a site from the air or from space</a:t>
            </a:r>
            <a:r>
              <a:rPr lang="en-US" dirty="0" smtClean="0"/>
              <a:t>.”[2]</a:t>
            </a:r>
          </a:p>
          <a:p>
            <a:r>
              <a:rPr lang="en-US" dirty="0"/>
              <a:t> </a:t>
            </a:r>
            <a:r>
              <a:rPr lang="en-US" dirty="0" smtClean="0"/>
              <a:t>This mainly includes aerial photo methods, satellite imagery. It is the basis for geospatial data visualization. </a:t>
            </a:r>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23413" y="4150658"/>
            <a:ext cx="3605215" cy="2534525"/>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27328" y="3787849"/>
            <a:ext cx="5349766" cy="2678942"/>
          </a:xfrm>
          <a:prstGeom prst="rect">
            <a:avLst/>
          </a:prstGeom>
        </p:spPr>
      </p:pic>
    </p:spTree>
    <p:extLst>
      <p:ext uri="{BB962C8B-B14F-4D97-AF65-F5344CB8AC3E}">
        <p14:creationId xmlns:p14="http://schemas.microsoft.com/office/powerpoint/2010/main" val="167158103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Urbanization and why we need to analyze it?</a:t>
            </a:r>
            <a:endParaRPr lang="en-US" dirty="0"/>
          </a:p>
        </p:txBody>
      </p:sp>
      <p:sp>
        <p:nvSpPr>
          <p:cNvPr id="3" name="Content Placeholder 2"/>
          <p:cNvSpPr>
            <a:spLocks noGrp="1"/>
          </p:cNvSpPr>
          <p:nvPr>
            <p:ph idx="1"/>
          </p:nvPr>
        </p:nvSpPr>
        <p:spPr/>
        <p:txBody>
          <a:bodyPr/>
          <a:lstStyle/>
          <a:p>
            <a:r>
              <a:rPr lang="en-US" dirty="0" smtClean="0"/>
              <a:t>Urbanization is the shift of population from rural to urban areas. </a:t>
            </a:r>
          </a:p>
          <a:p>
            <a:r>
              <a:rPr lang="en-US" dirty="0" smtClean="0"/>
              <a:t>Urbanization </a:t>
            </a:r>
            <a:r>
              <a:rPr lang="en-US" dirty="0"/>
              <a:t>often occurs in an </a:t>
            </a:r>
            <a:r>
              <a:rPr lang="en-US" u="sng" dirty="0"/>
              <a:t>unplanned and uneven manner</a:t>
            </a:r>
            <a:r>
              <a:rPr lang="en-US" dirty="0"/>
              <a:t>, resulting in profound changes in patterns </a:t>
            </a:r>
            <a:r>
              <a:rPr lang="en-US" dirty="0" smtClean="0"/>
              <a:t>of land use. Urbanization is really important in terms of economics, social development, policy and biodiversity. Thus, </a:t>
            </a:r>
            <a:r>
              <a:rPr lang="en-US" u="sng" dirty="0" smtClean="0"/>
              <a:t>an analysis of urbanization could be used in many fields</a:t>
            </a:r>
            <a:r>
              <a:rPr lang="en-US" dirty="0" smtClean="0"/>
              <a:t> including science, finance, politics etc. </a:t>
            </a:r>
          </a:p>
          <a:p>
            <a:r>
              <a:rPr lang="en-US" dirty="0" smtClean="0"/>
              <a:t>They provide, for the first time, a reliable and comprehensive open-source data for detecting and mapping urban areas through satellite images.</a:t>
            </a:r>
          </a:p>
          <a:p>
            <a:r>
              <a:rPr lang="en-US" dirty="0" smtClean="0"/>
              <a:t> There is a lack of ground truth data sets for urban areas and such a study would account for </a:t>
            </a:r>
            <a:r>
              <a:rPr lang="en-US" dirty="0"/>
              <a:t>a better understanding of how cities expand and evolve.</a:t>
            </a:r>
          </a:p>
        </p:txBody>
      </p:sp>
    </p:spTree>
    <p:extLst>
      <p:ext uri="{BB962C8B-B14F-4D97-AF65-F5344CB8AC3E}">
        <p14:creationId xmlns:p14="http://schemas.microsoft.com/office/powerpoint/2010/main" val="193170650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map Urbanization?</a:t>
            </a:r>
            <a:endParaRPr lang="en-US" dirty="0"/>
          </a:p>
        </p:txBody>
      </p:sp>
      <p:sp>
        <p:nvSpPr>
          <p:cNvPr id="3" name="Content Placeholder 2"/>
          <p:cNvSpPr>
            <a:spLocks noGrp="1"/>
          </p:cNvSpPr>
          <p:nvPr>
            <p:ph idx="1"/>
          </p:nvPr>
        </p:nvSpPr>
        <p:spPr/>
        <p:txBody>
          <a:bodyPr>
            <a:normAutofit/>
          </a:bodyPr>
          <a:lstStyle/>
          <a:p>
            <a:r>
              <a:rPr lang="en-US" sz="1600" dirty="0" smtClean="0"/>
              <a:t>Some previous methods that were used to map Urbanization include seeing trends in Socio-economic data, nighttime lights and mobile-phone antenna records. </a:t>
            </a:r>
            <a:r>
              <a:rPr lang="en-US" sz="1600" dirty="0" smtClean="0"/>
              <a:t>–lot of room for error</a:t>
            </a:r>
            <a:endParaRPr lang="en-US" sz="1600" dirty="0" smtClean="0"/>
          </a:p>
          <a:p>
            <a:r>
              <a:rPr lang="en-US" sz="1600" dirty="0" smtClean="0"/>
              <a:t>Recently, we are using </a:t>
            </a:r>
            <a:r>
              <a:rPr lang="en-US" sz="1600" u="sng" dirty="0"/>
              <a:t>satellite </a:t>
            </a:r>
            <a:r>
              <a:rPr lang="en-US" sz="1600" u="sng" dirty="0" smtClean="0"/>
              <a:t>imagery </a:t>
            </a:r>
            <a:r>
              <a:rPr lang="en-US" sz="1600" dirty="0" smtClean="0"/>
              <a:t>that provides spatial </a:t>
            </a:r>
            <a:r>
              <a:rPr lang="en-US" sz="1600" dirty="0"/>
              <a:t>and temporal </a:t>
            </a:r>
            <a:r>
              <a:rPr lang="en-US" sz="1600" dirty="0" smtClean="0"/>
              <a:t>resolutions which makes it easier to analyze data. The satellites we retrieve data from are Landsat and MODIS.</a:t>
            </a:r>
          </a:p>
          <a:p>
            <a:r>
              <a:rPr lang="en-US" sz="1600" dirty="0" smtClean="0"/>
              <a:t>Analyzing spatial data from the satellites using engines like Google Earth Engine (GEE), scientists are able to analyze and learn a trend in urbanization by making the engine learn the general pattern using Machine learning strategies. </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85853" y="4584700"/>
            <a:ext cx="4064000" cy="2286000"/>
          </a:xfrm>
          <a:prstGeom prst="rect">
            <a:avLst/>
          </a:prstGeom>
        </p:spPr>
      </p:pic>
    </p:spTree>
    <p:extLst>
      <p:ext uri="{BB962C8B-B14F-4D97-AF65-F5344CB8AC3E}">
        <p14:creationId xmlns:p14="http://schemas.microsoft.com/office/powerpoint/2010/main" val="29221800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Mapping Urbanization by Big Pixel Initiative</a:t>
            </a:r>
            <a:endParaRPr lang="en-US" dirty="0"/>
          </a:p>
        </p:txBody>
      </p:sp>
      <p:sp>
        <p:nvSpPr>
          <p:cNvPr id="3" name="Content Placeholder 2"/>
          <p:cNvSpPr>
            <a:spLocks noGrp="1"/>
          </p:cNvSpPr>
          <p:nvPr>
            <p:ph idx="1"/>
          </p:nvPr>
        </p:nvSpPr>
        <p:spPr/>
        <p:txBody>
          <a:bodyPr>
            <a:normAutofit/>
          </a:bodyPr>
          <a:lstStyle/>
          <a:p>
            <a:r>
              <a:rPr lang="en-US" sz="1600" dirty="0"/>
              <a:t>As an experiment, researcher </a:t>
            </a:r>
            <a:r>
              <a:rPr lang="en-US" sz="1600" b="1" dirty="0"/>
              <a:t>Ran Goldblatt </a:t>
            </a:r>
            <a:r>
              <a:rPr lang="en-US" sz="1600" dirty="0"/>
              <a:t> worked on analyzing Urbanization in India and recorded his work in the article, </a:t>
            </a:r>
            <a:r>
              <a:rPr lang="en-US" sz="1600" b="1" dirty="0"/>
              <a:t>“</a:t>
            </a:r>
            <a:r>
              <a:rPr lang="en-US" sz="1600" b="1" dirty="0">
                <a:solidFill>
                  <a:schemeClr val="accent1">
                    <a:lumMod val="60000"/>
                    <a:lumOff val="40000"/>
                  </a:schemeClr>
                </a:solidFill>
              </a:rPr>
              <a:t>Detecting The Boundaries Of Urban Areas In India: A Dataset For Pixel-Based Image Classification In Google Earth Engine”.</a:t>
            </a:r>
          </a:p>
          <a:p>
            <a:r>
              <a:rPr lang="en-US" sz="1600" dirty="0"/>
              <a:t>Worked on detecting and quantifying Urbanization at scale using satellite imagery and cloud-based computational platforms</a:t>
            </a:r>
            <a:r>
              <a:rPr lang="en-US" sz="1600" dirty="0" smtClean="0"/>
              <a:t>.</a:t>
            </a:r>
          </a:p>
          <a:p>
            <a:r>
              <a:rPr lang="en-US" sz="1600" dirty="0" smtClean="0"/>
              <a:t>1. Divide map randomly into 21,030 polygons and assign </a:t>
            </a:r>
            <a:r>
              <a:rPr lang="en-US" sz="1800" dirty="0" smtClean="0"/>
              <a:t>BU and NBU areas. </a:t>
            </a:r>
          </a:p>
          <a:p>
            <a:r>
              <a:rPr lang="en-US" sz="1800" dirty="0" smtClean="0"/>
              <a:t>2. Analysis of BU Area using computational platforms like Google Earth Engine (GEE)</a:t>
            </a:r>
          </a:p>
          <a:p>
            <a:r>
              <a:rPr lang="en-US" sz="1800" dirty="0" smtClean="0"/>
              <a:t>3. Training the Classifiers</a:t>
            </a:r>
          </a:p>
          <a:p>
            <a:r>
              <a:rPr lang="en-US" sz="1800" dirty="0" smtClean="0"/>
              <a:t>4. Mapping the Classification </a:t>
            </a:r>
          </a:p>
          <a:p>
            <a:r>
              <a:rPr lang="en-US" sz="1800" dirty="0" smtClean="0"/>
              <a:t>5. Mapping Trend across time. </a:t>
            </a:r>
          </a:p>
        </p:txBody>
      </p:sp>
    </p:spTree>
    <p:extLst>
      <p:ext uri="{BB962C8B-B14F-4D97-AF65-F5344CB8AC3E}">
        <p14:creationId xmlns:p14="http://schemas.microsoft.com/office/powerpoint/2010/main" val="87979525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 Dividing map into Polygons </a:t>
            </a:r>
            <a:endParaRPr lang="en-US" dirty="0"/>
          </a:p>
        </p:txBody>
      </p:sp>
      <p:sp>
        <p:nvSpPr>
          <p:cNvPr id="3" name="Content Placeholder 2"/>
          <p:cNvSpPr>
            <a:spLocks noGrp="1"/>
          </p:cNvSpPr>
          <p:nvPr>
            <p:ph idx="1"/>
          </p:nvPr>
        </p:nvSpPr>
        <p:spPr/>
        <p:txBody>
          <a:bodyPr/>
          <a:lstStyle/>
          <a:p>
            <a:r>
              <a:rPr lang="en-US" sz="1400" dirty="0" smtClean="0"/>
              <a:t>Goldblatt divided land into 2 parts: Built-Up (BU) and Non Built-Up (NBU) which is used to classify images and detect urban areas</a:t>
            </a:r>
            <a:r>
              <a:rPr lang="en-US" sz="1400" dirty="0"/>
              <a:t>. We define BU areas as </a:t>
            </a:r>
            <a:r>
              <a:rPr lang="en-US" sz="1400" dirty="0" smtClean="0"/>
              <a:t>those where </a:t>
            </a:r>
            <a:r>
              <a:rPr lang="en-US" sz="1400" dirty="0"/>
              <a:t>the majority of space (more than 50%) is paved or covered by human-made surfaces and used for residential, industrial, </a:t>
            </a:r>
            <a:r>
              <a:rPr lang="en-US" sz="1400" dirty="0" smtClean="0"/>
              <a:t>commercial</a:t>
            </a:r>
            <a:r>
              <a:rPr lang="en-US" sz="1400" dirty="0"/>
              <a:t> </a:t>
            </a:r>
            <a:r>
              <a:rPr lang="en-US" sz="1400" dirty="0" smtClean="0"/>
              <a:t>etc. purposes. All other land is defined as NBU. </a:t>
            </a:r>
          </a:p>
          <a:p>
            <a:r>
              <a:rPr lang="en-US" sz="1400" dirty="0"/>
              <a:t>We begin with </a:t>
            </a:r>
            <a:r>
              <a:rPr lang="en-US" sz="1400" dirty="0" err="1"/>
              <a:t>WorldPop</a:t>
            </a:r>
            <a:r>
              <a:rPr lang="en-US" sz="1400" dirty="0"/>
              <a:t>, which gives us a population distribution graph of India per pixel in a spatial resolution of 100m. Comparing Google Earth satellite imagery and </a:t>
            </a:r>
            <a:r>
              <a:rPr lang="en-US" sz="1400" dirty="0" err="1"/>
              <a:t>WoldPop</a:t>
            </a:r>
            <a:r>
              <a:rPr lang="en-US" sz="1400" dirty="0"/>
              <a:t> dataset gives a threshold value of 40 people per hectare (pixel). Thus, 40 persons per pixel now represents any area with a high population</a:t>
            </a:r>
            <a:r>
              <a:rPr lang="en-US" sz="1400" dirty="0" smtClean="0"/>
              <a:t>.</a:t>
            </a:r>
          </a:p>
          <a:p>
            <a:r>
              <a:rPr lang="en-US" sz="1400" dirty="0" smtClean="0"/>
              <a:t>We use a Pixel based approach where each pixel is evaluated. </a:t>
            </a:r>
          </a:p>
          <a:p>
            <a:r>
              <a:rPr lang="en-US" sz="1400" dirty="0" smtClean="0"/>
              <a:t>Then</a:t>
            </a:r>
            <a:r>
              <a:rPr lang="en-US" sz="1400" dirty="0"/>
              <a:t>, we extract clusters of neighboring pixels whose values are greater than or equal to 40. These clusters represent highly populated areas and are converted into a vector format </a:t>
            </a:r>
            <a:r>
              <a:rPr lang="en-US" sz="1400" dirty="0" smtClean="0"/>
              <a:t>(polygons).</a:t>
            </a:r>
          </a:p>
          <a:p>
            <a:endParaRPr lang="en-US" sz="1400" dirty="0" smtClean="0"/>
          </a:p>
          <a:p>
            <a:endParaRPr lang="en-US" sz="1600" dirty="0" smtClean="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49853" y="2052918"/>
            <a:ext cx="2142147" cy="3103698"/>
          </a:xfrm>
          <a:prstGeom prst="rect">
            <a:avLst/>
          </a:prstGeom>
        </p:spPr>
      </p:pic>
    </p:spTree>
    <p:extLst>
      <p:ext uri="{BB962C8B-B14F-4D97-AF65-F5344CB8AC3E}">
        <p14:creationId xmlns:p14="http://schemas.microsoft.com/office/powerpoint/2010/main" val="10252464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39056" y="1152983"/>
            <a:ext cx="7495082" cy="5536568"/>
          </a:xfrm>
        </p:spPr>
      </p:pic>
    </p:spTree>
    <p:extLst>
      <p:ext uri="{BB962C8B-B14F-4D97-AF65-F5344CB8AC3E}">
        <p14:creationId xmlns:p14="http://schemas.microsoft.com/office/powerpoint/2010/main" val="413575986"/>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Template>
  <TotalTime>889</TotalTime>
  <Words>1179</Words>
  <Application>Microsoft Macintosh PowerPoint</Application>
  <PresentationFormat>Widescreen</PresentationFormat>
  <Paragraphs>59</Paragraphs>
  <Slides>18</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18</vt:i4>
      </vt:variant>
    </vt:vector>
  </HeadingPairs>
  <TitlesOfParts>
    <vt:vector size="24" baseType="lpstr">
      <vt:lpstr>Apple Chancery</vt:lpstr>
      <vt:lpstr>Calibri</vt:lpstr>
      <vt:lpstr>Century Gothic</vt:lpstr>
      <vt:lpstr>Wingdings 3</vt:lpstr>
      <vt:lpstr>Arial</vt:lpstr>
      <vt:lpstr>Ion</vt:lpstr>
      <vt:lpstr>Big Pixel Initiative develops Remote Sensing Analysis to help map Global Urbanization</vt:lpstr>
      <vt:lpstr>Outline </vt:lpstr>
      <vt:lpstr>What is the BIG PIXEL      INITIATIVE?</vt:lpstr>
      <vt:lpstr>What is Remote Sensing Analysis?</vt:lpstr>
      <vt:lpstr>Urbanization and why we need to analyze it?</vt:lpstr>
      <vt:lpstr>How to map Urbanization?</vt:lpstr>
      <vt:lpstr>Mapping Urbanization by Big Pixel Initiative</vt:lpstr>
      <vt:lpstr>1. Dividing map into Polygons </vt:lpstr>
      <vt:lpstr>PowerPoint Presentation</vt:lpstr>
      <vt:lpstr>PowerPoint Presentation</vt:lpstr>
      <vt:lpstr>2. Analysis using GEE</vt:lpstr>
      <vt:lpstr>3. Training the Classifiers</vt:lpstr>
      <vt:lpstr>PowerPoint Presentation</vt:lpstr>
      <vt:lpstr>4. Mapping the Classification </vt:lpstr>
      <vt:lpstr>5. Mapping trend across time</vt:lpstr>
      <vt:lpstr>PowerPoint Presentation</vt:lpstr>
      <vt:lpstr>Here we compare the classification between the classifiers of GEE and WorldPop.  As we can see WorldPop shows only the population based on the area, whereas the classifiers give us a clear idea about if it is a BU or NBU, and how many people are distributed in the BU. Thus, classifiers are more beneficial to use when we want to map Urbanization. </vt:lpstr>
      <vt:lpstr>Conclusion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Big Pixel Initiative develops Remote Sensing Analysis to help map Global Urbanization.</dc:title>
  <dc:creator>Microsoft Office User</dc:creator>
  <cp:lastModifiedBy>Microsoft Office User</cp:lastModifiedBy>
  <cp:revision>47</cp:revision>
  <dcterms:created xsi:type="dcterms:W3CDTF">2016-11-27T23:58:20Z</dcterms:created>
  <dcterms:modified xsi:type="dcterms:W3CDTF">2016-11-28T21:31:41Z</dcterms:modified>
</cp:coreProperties>
</file>